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32" r:id="rId2"/>
    <p:sldMasterId id="2147483735" r:id="rId3"/>
    <p:sldMasterId id="2147483738" r:id="rId4"/>
    <p:sldMasterId id="2147483741" r:id="rId5"/>
    <p:sldMasterId id="2147483744" r:id="rId6"/>
  </p:sldMasterIdLst>
  <p:notesMasterIdLst>
    <p:notesMasterId r:id="rId25"/>
  </p:notesMasterIdLst>
  <p:sldIdLst>
    <p:sldId id="266" r:id="rId7"/>
    <p:sldId id="259" r:id="rId8"/>
    <p:sldId id="261" r:id="rId9"/>
    <p:sldId id="271" r:id="rId10"/>
    <p:sldId id="267" r:id="rId11"/>
    <p:sldId id="282" r:id="rId12"/>
    <p:sldId id="272" r:id="rId13"/>
    <p:sldId id="273" r:id="rId14"/>
    <p:sldId id="274" r:id="rId15"/>
    <p:sldId id="276" r:id="rId16"/>
    <p:sldId id="278" r:id="rId17"/>
    <p:sldId id="277" r:id="rId18"/>
    <p:sldId id="275" r:id="rId19"/>
    <p:sldId id="281" r:id="rId20"/>
    <p:sldId id="268" r:id="rId21"/>
    <p:sldId id="280" r:id="rId22"/>
    <p:sldId id="269" r:id="rId23"/>
    <p:sldId id="27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lussvortrag" id="{752080EB-CC82-4FDF-BC1C-4E3AD147C02E}">
          <p14:sldIdLst>
            <p14:sldId id="266"/>
            <p14:sldId id="259"/>
            <p14:sldId id="261"/>
            <p14:sldId id="271"/>
            <p14:sldId id="267"/>
            <p14:sldId id="282"/>
            <p14:sldId id="272"/>
            <p14:sldId id="273"/>
            <p14:sldId id="274"/>
            <p14:sldId id="276"/>
            <p14:sldId id="278"/>
            <p14:sldId id="277"/>
            <p14:sldId id="275"/>
            <p14:sldId id="281"/>
            <p14:sldId id="268"/>
            <p14:sldId id="28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5969" autoAdjust="0"/>
  </p:normalViewPr>
  <p:slideViewPr>
    <p:cSldViewPr snapToGrid="0">
      <p:cViewPr varScale="1">
        <p:scale>
          <a:sx n="144" d="100"/>
          <a:sy n="144" d="100"/>
        </p:scale>
        <p:origin x="244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2858-8A7D-4C86-A3ED-71F90EC02A94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05B9-B79A-421C-8A1E-A722C200E2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32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4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Bea</a:t>
            </a:r>
            <a:endParaRPr lang="en-AU" dirty="0"/>
          </a:p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0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7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9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77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6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423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</a:p>
          <a:p>
            <a:r>
              <a:rPr lang="de-DE" dirty="0"/>
              <a:t>Stream – in </a:t>
            </a:r>
            <a:r>
              <a:rPr lang="de-DE" dirty="0" err="1"/>
              <a:t>SerialPlot</a:t>
            </a:r>
            <a:r>
              <a:rPr lang="de-DE" dirty="0"/>
              <a:t> (bring .exe on USB Stick)</a:t>
            </a:r>
          </a:p>
          <a:p>
            <a:r>
              <a:rPr lang="de-DE" dirty="0"/>
              <a:t>Recording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96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57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14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15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153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395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24649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439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922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51122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840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992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7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71887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3492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67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973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6748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958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8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72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60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711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7" r:id="rId2"/>
    <p:sldLayoutId id="2147483731" r:id="rId3"/>
    <p:sldLayoutId id="2147483753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34" r:id="rId3"/>
    <p:sldLayoutId id="2147483754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9" r:id="rId2"/>
    <p:sldLayoutId id="2147483737" r:id="rId3"/>
    <p:sldLayoutId id="2147483755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0" r:id="rId2"/>
    <p:sldLayoutId id="2147483740" r:id="rId3"/>
    <p:sldLayoutId id="2147483756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1" r:id="rId2"/>
    <p:sldLayoutId id="2147483743" r:id="rId3"/>
    <p:sldLayoutId id="2147483757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9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2" r:id="rId2"/>
    <p:sldLayoutId id="2147483746" r:id="rId3"/>
    <p:sldLayoutId id="214748375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9" y="1994624"/>
            <a:ext cx="11345332" cy="1611293"/>
          </a:xfrm>
        </p:spPr>
        <p:txBody>
          <a:bodyPr/>
          <a:lstStyle/>
          <a:p>
            <a:r>
              <a:rPr lang="de-DE" dirty="0"/>
              <a:t>Abschlussvortrag von</a:t>
            </a:r>
          </a:p>
          <a:p>
            <a:r>
              <a:rPr lang="de-DE" dirty="0"/>
              <a:t>Beatriz Mas Sanz, Thilo Witzel and Sven Julius Steinert</a:t>
            </a:r>
          </a:p>
          <a:p>
            <a:br>
              <a:rPr lang="de-DE" dirty="0"/>
            </a:br>
            <a:r>
              <a:rPr lang="de-DE" dirty="0"/>
              <a:t>Garching, 14. Februar 2023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63" y="994340"/>
            <a:ext cx="11345332" cy="770724"/>
          </a:xfrm>
        </p:spPr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HighPrecisionLVDT</a:t>
            </a:r>
            <a:br>
              <a:rPr lang="de-DE" dirty="0"/>
            </a:br>
            <a:r>
              <a:rPr lang="de-DE" sz="1800" dirty="0"/>
              <a:t>des Praktikums Raumfahrtelektronik im </a:t>
            </a:r>
            <a:r>
              <a:rPr lang="de-DE" sz="1800" dirty="0" err="1"/>
              <a:t>WiSe</a:t>
            </a:r>
            <a:r>
              <a:rPr lang="de-DE" sz="1800" dirty="0"/>
              <a:t> 2022/23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18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PCB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94677E-E3F8-968D-2229-7DDC0CB7C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9" y="1566033"/>
            <a:ext cx="9095642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Trouble Shooting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8699086D-8302-0D72-E932-BFFD4EA87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26861" r="14950"/>
          <a:stretch/>
        </p:blipFill>
        <p:spPr>
          <a:xfrm>
            <a:off x="1396374" y="1431397"/>
            <a:ext cx="9270124" cy="50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</a:t>
            </a:r>
            <a:r>
              <a:rPr lang="de-DE" dirty="0" err="1"/>
              <a:t>Mounting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955BA-57E5-BDFD-1C99-1B46E65A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0" b="6992"/>
          <a:stretch/>
        </p:blipFill>
        <p:spPr>
          <a:xfrm>
            <a:off x="509002" y="3939009"/>
            <a:ext cx="6096000" cy="22258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312924-5885-2F90-F75C-B400F581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7" b="13082"/>
          <a:stretch/>
        </p:blipFill>
        <p:spPr>
          <a:xfrm>
            <a:off x="509002" y="1864834"/>
            <a:ext cx="6096000" cy="1869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370A92-97B4-4E95-00FC-7A97BFFA2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/>
          <a:stretch/>
        </p:blipFill>
        <p:spPr>
          <a:xfrm>
            <a:off x="6788182" y="2251728"/>
            <a:ext cx="5166586" cy="3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Datenübertragung </a:t>
            </a:r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9B38-9B18-8DDA-7C42-C5B26447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4" y="1670478"/>
            <a:ext cx="7139641" cy="3988127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2BF026-70BD-8EF2-EC25-D4C248D10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22" y="2716870"/>
            <a:ext cx="6285194" cy="3744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2F2CBF7-BBBE-CCB8-11C7-F13F5356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92" y="4704316"/>
            <a:ext cx="3515725" cy="14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3C234E-59F9-6C3B-7576-18F8C0EEC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52" y="1397016"/>
            <a:ext cx="6447692" cy="48357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41B1DB-B0CD-B494-5DA6-FA968B32C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3" y="1394655"/>
            <a:ext cx="9028726" cy="5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B09F086E-DF2E-6B16-8E72-00BD102B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" y="1248514"/>
            <a:ext cx="11098293" cy="538099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BEE8BC-8EC9-73A1-3D61-DE465C4D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1" y="860014"/>
            <a:ext cx="11500408" cy="5515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5BBB81-6752-7C09-98C8-235577B2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" y="1086105"/>
            <a:ext cx="10813774" cy="52588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785F106-F534-461F-27AF-090C65B20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09933"/>
              </p:ext>
            </p:extLst>
          </p:nvPr>
        </p:nvGraphicFramePr>
        <p:xfrm>
          <a:off x="7409473" y="4498191"/>
          <a:ext cx="4563596" cy="196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784">
                  <a:extLst>
                    <a:ext uri="{9D8B030D-6E8A-4147-A177-3AD203B41FA5}">
                      <a16:colId xmlns:a16="http://schemas.microsoft.com/office/drawing/2014/main" val="2090037768"/>
                    </a:ext>
                  </a:extLst>
                </a:gridCol>
                <a:gridCol w="1294529">
                  <a:extLst>
                    <a:ext uri="{9D8B030D-6E8A-4147-A177-3AD203B41FA5}">
                      <a16:colId xmlns:a16="http://schemas.microsoft.com/office/drawing/2014/main" val="283631802"/>
                    </a:ext>
                  </a:extLst>
                </a:gridCol>
                <a:gridCol w="1804283">
                  <a:extLst>
                    <a:ext uri="{9D8B030D-6E8A-4147-A177-3AD203B41FA5}">
                      <a16:colId xmlns:a16="http://schemas.microsoft.com/office/drawing/2014/main" val="1206044606"/>
                    </a:ext>
                  </a:extLst>
                </a:gridCol>
              </a:tblGrid>
              <a:tr h="509540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Required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Achieved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24470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Auslenkung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1.27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9999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Abtastrate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  Hz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 Hz </a:t>
                      </a:r>
                    </a:p>
                    <a:p>
                      <a:pPr algn="r"/>
                      <a:r>
                        <a:rPr lang="de-DE" sz="1100" dirty="0"/>
                        <a:t>(500 Hz </a:t>
                      </a:r>
                      <a:r>
                        <a:rPr lang="de-DE" sz="1100" dirty="0" err="1"/>
                        <a:t>streaming</a:t>
                      </a:r>
                      <a:r>
                        <a:rPr lang="de-DE" sz="110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61162"/>
                  </a:ext>
                </a:extLst>
              </a:tr>
              <a:tr h="5095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Auflösung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0.05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</a:t>
                      </a:r>
                      <a:r>
                        <a:rPr lang="de-DE" sz="1800" dirty="0"/>
                        <a:t>0.000054</a:t>
                      </a:r>
                      <a:r>
                        <a:rPr lang="de-DE" dirty="0"/>
                        <a:t> mm</a:t>
                      </a:r>
                    </a:p>
                    <a:p>
                      <a:pPr algn="r"/>
                      <a:r>
                        <a:rPr lang="de-DE" sz="1200" dirty="0"/>
                        <a:t>3</a:t>
                      </a:r>
                      <a:r>
                        <a:rPr lang="el-GR" sz="1200" dirty="0"/>
                        <a:t>σ</a:t>
                      </a:r>
                      <a:r>
                        <a:rPr lang="de-DE" sz="1200" dirty="0"/>
                        <a:t> = 0.000161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3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Kritisches Fazit: 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erreicht?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nicht?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gelernt? </a:t>
            </a:r>
          </a:p>
          <a:p>
            <a:pPr marL="285750" indent="-285750">
              <a:buFontTx/>
              <a:buChar char="-"/>
            </a:pPr>
            <a:r>
              <a:rPr lang="de-DE" dirty="0"/>
              <a:t>Wie kann es weiter gehen?</a:t>
            </a:r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/ Ausblick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Vorführung des Versuchsaufbaus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Live-Demonstration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3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Experiment untersucht Transport von </a:t>
            </a:r>
            <a:r>
              <a:rPr lang="de-DE" dirty="0" err="1"/>
              <a:t>Regolith</a:t>
            </a:r>
            <a:r>
              <a:rPr lang="de-DE" dirty="0"/>
              <a:t> durch Schwingung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Frequenz ist gut messbar, allerdings nicht die Auslenkung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Auslenkung des Aktuators soll vermessen werden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±0.05mm Präzision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100 Hz Abtastrate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Datenübertragung an PC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/ Problemstellung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671F773A-BC3C-F794-98A9-C53DD75A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t="2784" r="-627" b="4103"/>
          <a:stretch/>
        </p:blipFill>
        <p:spPr>
          <a:xfrm>
            <a:off x="7152542" y="963562"/>
            <a:ext cx="3397269" cy="54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BD31586-811B-3F28-929E-E0328496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94" y="2361700"/>
            <a:ext cx="4043780" cy="3587966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Dehnungsmessstreifen verworfen aufgrund begrenzter Lebensdauer</a:t>
            </a:r>
          </a:p>
          <a:p>
            <a:pPr marL="285750" indent="-285750">
              <a:buFontTx/>
              <a:buChar char="-"/>
            </a:pPr>
            <a:r>
              <a:rPr lang="de-DE" dirty="0"/>
              <a:t>LVDT (Linear Variable Differential Transformer)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beliebig genaue Messung möglich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uneingeschränkte Lebensdauer durch fehlende Reibung / Kontaktfläche</a:t>
            </a:r>
          </a:p>
          <a:p>
            <a:pPr marL="461951" lvl="1" indent="-285750">
              <a:buFontTx/>
              <a:buChar char="-"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A8883C-8EFB-A6D5-D348-03D37C52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347" y="3210577"/>
            <a:ext cx="4454230" cy="29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D971854-85D9-4C27-A8ED-270F2150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3" y="1649523"/>
            <a:ext cx="6207369" cy="465552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Entwurf der Schaltung zum Betrieb eines LVDT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Signalkonditionierer</a:t>
            </a:r>
            <a:r>
              <a:rPr lang="de-DE" dirty="0"/>
              <a:t> / Ansteuerung des LVDTs</a:t>
            </a:r>
          </a:p>
          <a:p>
            <a:pPr marL="285750" indent="-285750">
              <a:buFontTx/>
              <a:buChar char="-"/>
            </a:pPr>
            <a:r>
              <a:rPr lang="de-DE" dirty="0"/>
              <a:t>Bi-Polare Stromversorgung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Analog zu Digital Converter (ADC)</a:t>
            </a:r>
          </a:p>
          <a:p>
            <a:pPr marL="285750" indent="-285750">
              <a:buFontTx/>
              <a:buChar char="-"/>
            </a:pPr>
            <a:r>
              <a:rPr lang="de-DE" dirty="0"/>
              <a:t>Mikrocontroller zur Datenübertragung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7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12DC10-E633-310D-E283-33DB491D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88" y="1762188"/>
            <a:ext cx="5851305" cy="30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Power Supply Unit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r="-128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24-bit</a:t>
            </a:r>
          </a:p>
          <a:p>
            <a:r>
              <a:rPr lang="de-DE" dirty="0"/>
              <a:t>Theoretische Auflösung 0.151 </a:t>
            </a:r>
            <a:r>
              <a:rPr lang="de-DE" dirty="0" err="1"/>
              <a:t>nm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ADC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t="50789" r="50430" b="222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Mikrocontroller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50622" r="-48" b="389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6083"/>
      </p:ext>
    </p:extLst>
  </p:cSld>
  <p:clrMapOvr>
    <a:masterClrMapping/>
  </p:clrMapOvr>
</p:sld>
</file>

<file path=ppt/theme/theme1.xml><?xml version="1.0" encoding="utf-8"?>
<a:theme xmlns:a="http://schemas.openxmlformats.org/drawingml/2006/main" name="16:9 Weiss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0EC5A69F-C612-462E-88CC-51055E70603D}"/>
    </a:ext>
  </a:extLst>
</a:theme>
</file>

<file path=ppt/theme/theme2.xml><?xml version="1.0" encoding="utf-8"?>
<a:theme xmlns:a="http://schemas.openxmlformats.org/drawingml/2006/main" name="16:9 Whit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F3DA6B91-CBB8-4A60-986F-98E900F35873}"/>
    </a:ext>
  </a:extLst>
</a:theme>
</file>

<file path=ppt/theme/theme3.xml><?xml version="1.0" encoding="utf-8"?>
<a:theme xmlns:a="http://schemas.openxmlformats.org/drawingml/2006/main" name="16:9 Whit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B68BDC4-63C7-4551-A9E0-043465EE3B96}"/>
    </a:ext>
  </a:extLst>
</a:theme>
</file>

<file path=ppt/theme/theme4.xml><?xml version="1.0" encoding="utf-8"?>
<a:theme xmlns:a="http://schemas.openxmlformats.org/drawingml/2006/main" name="16:9 Blau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0009DD3-8F99-42E6-889C-F92DCE5C6CC4}"/>
    </a:ext>
  </a:extLst>
</a:theme>
</file>

<file path=ppt/theme/theme5.xml><?xml version="1.0" encoding="utf-8"?>
<a:theme xmlns:a="http://schemas.openxmlformats.org/drawingml/2006/main" name="16:9 Blu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6663B6B4-A13F-442C-8C9D-D344CC71F35B}"/>
    </a:ext>
  </a:extLst>
</a:theme>
</file>

<file path=ppt/theme/theme6.xml><?xml version="1.0" encoding="utf-8"?>
<a:theme xmlns:a="http://schemas.openxmlformats.org/drawingml/2006/main" name="16:9 Blu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4E9C5A3-F62C-45B4-9863-C49DA5BA24F4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TUM_LRG_LRT_16-9_DE_EN</Template>
  <TotalTime>0</TotalTime>
  <Words>498</Words>
  <Application>Microsoft Office PowerPoint</Application>
  <PresentationFormat>Breitbild</PresentationFormat>
  <Paragraphs>158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Arial</vt:lpstr>
      <vt:lpstr>Calibri</vt:lpstr>
      <vt:lpstr>Symbol</vt:lpstr>
      <vt:lpstr>16:9 Weiss Deutsch</vt:lpstr>
      <vt:lpstr>16:9 White English</vt:lpstr>
      <vt:lpstr>16:9 White Clean</vt:lpstr>
      <vt:lpstr>16:9 Blau Deutsch</vt:lpstr>
      <vt:lpstr>16:9 Blue English</vt:lpstr>
      <vt:lpstr>16:9 Blue Clean</vt:lpstr>
      <vt:lpstr>Projekt HighPrecisionLVDT des Praktikums Raumfahrtelektronik im WiSe 2022/23</vt:lpstr>
      <vt:lpstr>Aufgabe / Problemstellung</vt:lpstr>
      <vt:lpstr>Lösungsweg / Vorgehensweise</vt:lpstr>
      <vt:lpstr>Lösungsweg / Vorgehensweise</vt:lpstr>
      <vt:lpstr>Technische Umsetzung – LVDT Sensorschnittstelle</vt:lpstr>
      <vt:lpstr>Technische Umsetzung – LVDT Sensorschnittstelle</vt:lpstr>
      <vt:lpstr>Technische Umsetzung – Power Supply Unit</vt:lpstr>
      <vt:lpstr>Technische Umsetzung – ADC</vt:lpstr>
      <vt:lpstr>Technische Umsetzung – Mikrocontroller</vt:lpstr>
      <vt:lpstr>Technische Umsetzung – PCB</vt:lpstr>
      <vt:lpstr>Technische Umsetzung – Trouble Shooting</vt:lpstr>
      <vt:lpstr>Technische Umsetzung – Mounting</vt:lpstr>
      <vt:lpstr>Technische Umsetzung – Datenübertragung Application</vt:lpstr>
      <vt:lpstr>Ergebnisse</vt:lpstr>
      <vt:lpstr>Ergebnisse</vt:lpstr>
      <vt:lpstr>PowerPoint-Präsentation</vt:lpstr>
      <vt:lpstr>Fazit / Ausblick</vt:lpstr>
      <vt:lpstr>Live-Demonstration</vt:lpstr>
    </vt:vector>
  </TitlesOfParts>
  <Company>TUM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&lt;PROJEKTNAME&gt; des Praktikums Raumfahrtelektronik im WiSe 2019/20</dc:title>
  <dc:creator>Martin Dziura</dc:creator>
  <cp:lastModifiedBy>Sven Steinert</cp:lastModifiedBy>
  <cp:revision>20</cp:revision>
  <dcterms:created xsi:type="dcterms:W3CDTF">2020-01-29T09:31:26Z</dcterms:created>
  <dcterms:modified xsi:type="dcterms:W3CDTF">2023-02-10T19:39:25Z</dcterms:modified>
</cp:coreProperties>
</file>